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
  </p:notesMasterIdLst>
  <p:sldIdLst>
    <p:sldId id="257" r:id="rId2"/>
    <p:sldId id="258" r:id="rId3"/>
    <p:sldId id="259"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4676"/>
  </p:normalViewPr>
  <p:slideViewPr>
    <p:cSldViewPr snapToGrid="0" snapToObjects="1">
      <p:cViewPr varScale="1">
        <p:scale>
          <a:sx n="112" d="100"/>
          <a:sy n="112" d="100"/>
        </p:scale>
        <p:origin x="57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notesMaster" Target="notesMasters/notesMaster1.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Workbook11"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Workbook11"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Workbook1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11051027696631"/>
          <c:y val="0.0350217721905389"/>
          <c:w val="0.899827681918312"/>
          <c:h val="0.845753079812287"/>
        </c:manualLayout>
      </c:layout>
      <c:barChart>
        <c:barDir val="col"/>
        <c:grouping val="clustered"/>
        <c:varyColors val="0"/>
        <c:ser>
          <c:idx val="0"/>
          <c:order val="0"/>
          <c:tx>
            <c:strRef>
              <c:f>Sheet1!$B$3</c:f>
              <c:strCache>
                <c:ptCount val="1"/>
                <c:pt idx="0">
                  <c:v>&gt; 70%</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cat>
            <c:strRef>
              <c:f>Sheet1!$C$2:$I$2</c:f>
              <c:strCache>
                <c:ptCount val="7"/>
                <c:pt idx="0">
                  <c:v>metaBAT2</c:v>
                </c:pt>
                <c:pt idx="1">
                  <c:v>MaxBin2</c:v>
                </c:pt>
                <c:pt idx="2">
                  <c:v>CONCOCT</c:v>
                </c:pt>
                <c:pt idx="3">
                  <c:v>Binning_refiner</c:v>
                </c:pt>
                <c:pt idx="4">
                  <c:v>DAS_Tool</c:v>
                </c:pt>
                <c:pt idx="5">
                  <c:v>metaWRAP</c:v>
                </c:pt>
                <c:pt idx="6">
                  <c:v>metaWRAP reas.</c:v>
                </c:pt>
              </c:strCache>
            </c:strRef>
          </c:cat>
          <c:val>
            <c:numRef>
              <c:f>Sheet1!$C$3:$I$3</c:f>
              <c:numCache>
                <c:formatCode>General</c:formatCode>
                <c:ptCount val="7"/>
                <c:pt idx="0">
                  <c:v>143.0</c:v>
                </c:pt>
                <c:pt idx="1">
                  <c:v>83.0</c:v>
                </c:pt>
                <c:pt idx="2">
                  <c:v>37.0</c:v>
                </c:pt>
                <c:pt idx="3">
                  <c:v>172.0</c:v>
                </c:pt>
                <c:pt idx="4">
                  <c:v>146.0</c:v>
                </c:pt>
                <c:pt idx="5">
                  <c:v>187.0</c:v>
                </c:pt>
                <c:pt idx="6">
                  <c:v>199.0</c:v>
                </c:pt>
              </c:numCache>
            </c:numRef>
          </c:val>
        </c:ser>
        <c:ser>
          <c:idx val="1"/>
          <c:order val="1"/>
          <c:tx>
            <c:strRef>
              <c:f>Sheet1!$B$4</c:f>
              <c:strCache>
                <c:ptCount val="1"/>
                <c:pt idx="0">
                  <c:v>&gt; 80%</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cat>
            <c:strRef>
              <c:f>Sheet1!$C$2:$I$2</c:f>
              <c:strCache>
                <c:ptCount val="7"/>
                <c:pt idx="0">
                  <c:v>metaBAT2</c:v>
                </c:pt>
                <c:pt idx="1">
                  <c:v>MaxBin2</c:v>
                </c:pt>
                <c:pt idx="2">
                  <c:v>CONCOCT</c:v>
                </c:pt>
                <c:pt idx="3">
                  <c:v>Binning_refiner</c:v>
                </c:pt>
                <c:pt idx="4">
                  <c:v>DAS_Tool</c:v>
                </c:pt>
                <c:pt idx="5">
                  <c:v>metaWRAP</c:v>
                </c:pt>
                <c:pt idx="6">
                  <c:v>metaWRAP reas.</c:v>
                </c:pt>
              </c:strCache>
            </c:strRef>
          </c:cat>
          <c:val>
            <c:numRef>
              <c:f>Sheet1!$C$4:$I$4</c:f>
              <c:numCache>
                <c:formatCode>General</c:formatCode>
                <c:ptCount val="7"/>
                <c:pt idx="0">
                  <c:v>132.0</c:v>
                </c:pt>
                <c:pt idx="1">
                  <c:v>81.0</c:v>
                </c:pt>
                <c:pt idx="2">
                  <c:v>32.0</c:v>
                </c:pt>
                <c:pt idx="3">
                  <c:v>149.0</c:v>
                </c:pt>
                <c:pt idx="4">
                  <c:v>134.0</c:v>
                </c:pt>
                <c:pt idx="5">
                  <c:v>164.0</c:v>
                </c:pt>
                <c:pt idx="6">
                  <c:v>175.0</c:v>
                </c:pt>
              </c:numCache>
            </c:numRef>
          </c:val>
        </c:ser>
        <c:ser>
          <c:idx val="2"/>
          <c:order val="2"/>
          <c:tx>
            <c:strRef>
              <c:f>Sheet1!$B$5</c:f>
              <c:strCache>
                <c:ptCount val="1"/>
                <c:pt idx="0">
                  <c:v>&gt; 90%</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cat>
            <c:strRef>
              <c:f>Sheet1!$C$2:$I$2</c:f>
              <c:strCache>
                <c:ptCount val="7"/>
                <c:pt idx="0">
                  <c:v>metaBAT2</c:v>
                </c:pt>
                <c:pt idx="1">
                  <c:v>MaxBin2</c:v>
                </c:pt>
                <c:pt idx="2">
                  <c:v>CONCOCT</c:v>
                </c:pt>
                <c:pt idx="3">
                  <c:v>Binning_refiner</c:v>
                </c:pt>
                <c:pt idx="4">
                  <c:v>DAS_Tool</c:v>
                </c:pt>
                <c:pt idx="5">
                  <c:v>metaWRAP</c:v>
                </c:pt>
                <c:pt idx="6">
                  <c:v>metaWRAP reas.</c:v>
                </c:pt>
              </c:strCache>
            </c:strRef>
          </c:cat>
          <c:val>
            <c:numRef>
              <c:f>Sheet1!$C$5:$I$5</c:f>
              <c:numCache>
                <c:formatCode>General</c:formatCode>
                <c:ptCount val="7"/>
                <c:pt idx="0">
                  <c:v>97.0</c:v>
                </c:pt>
                <c:pt idx="1">
                  <c:v>67.0</c:v>
                </c:pt>
                <c:pt idx="2">
                  <c:v>26.0</c:v>
                </c:pt>
                <c:pt idx="3">
                  <c:v>105.0</c:v>
                </c:pt>
                <c:pt idx="4">
                  <c:v>107.0</c:v>
                </c:pt>
                <c:pt idx="5">
                  <c:v>128.0</c:v>
                </c:pt>
                <c:pt idx="6">
                  <c:v>132.0</c:v>
                </c:pt>
              </c:numCache>
            </c:numRef>
          </c:val>
        </c:ser>
        <c:ser>
          <c:idx val="3"/>
          <c:order val="3"/>
          <c:tx>
            <c:strRef>
              <c:f>Sheet1!$B$6</c:f>
              <c:strCache>
                <c:ptCount val="1"/>
                <c:pt idx="0">
                  <c:v>&gt; 95%</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cat>
            <c:strRef>
              <c:f>Sheet1!$C$2:$I$2</c:f>
              <c:strCache>
                <c:ptCount val="7"/>
                <c:pt idx="0">
                  <c:v>metaBAT2</c:v>
                </c:pt>
                <c:pt idx="1">
                  <c:v>MaxBin2</c:v>
                </c:pt>
                <c:pt idx="2">
                  <c:v>CONCOCT</c:v>
                </c:pt>
                <c:pt idx="3">
                  <c:v>Binning_refiner</c:v>
                </c:pt>
                <c:pt idx="4">
                  <c:v>DAS_Tool</c:v>
                </c:pt>
                <c:pt idx="5">
                  <c:v>metaWRAP</c:v>
                </c:pt>
                <c:pt idx="6">
                  <c:v>metaWRAP reas.</c:v>
                </c:pt>
              </c:strCache>
            </c:strRef>
          </c:cat>
          <c:val>
            <c:numRef>
              <c:f>Sheet1!$C$6:$I$6</c:f>
              <c:numCache>
                <c:formatCode>General</c:formatCode>
                <c:ptCount val="7"/>
                <c:pt idx="0">
                  <c:v>58.0</c:v>
                </c:pt>
                <c:pt idx="1">
                  <c:v>41.0</c:v>
                </c:pt>
                <c:pt idx="2">
                  <c:v>15.0</c:v>
                </c:pt>
                <c:pt idx="3">
                  <c:v>52.0</c:v>
                </c:pt>
                <c:pt idx="4">
                  <c:v>64.0</c:v>
                </c:pt>
                <c:pt idx="5">
                  <c:v>72.0</c:v>
                </c:pt>
                <c:pt idx="6">
                  <c:v>75.0</c:v>
                </c:pt>
              </c:numCache>
            </c:numRef>
          </c:val>
        </c:ser>
        <c:dLbls>
          <c:dLblPos val="inEnd"/>
          <c:showLegendKey val="0"/>
          <c:showVal val="1"/>
          <c:showCatName val="0"/>
          <c:showSerName val="0"/>
          <c:showPercent val="0"/>
          <c:showBubbleSize val="0"/>
        </c:dLbls>
        <c:gapWidth val="100"/>
        <c:overlap val="-24"/>
        <c:axId val="1982986800"/>
        <c:axId val="1982988208"/>
      </c:barChart>
      <c:catAx>
        <c:axId val="1982986800"/>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1982988208"/>
        <c:crosses val="autoZero"/>
        <c:auto val="1"/>
        <c:lblAlgn val="ctr"/>
        <c:lblOffset val="100"/>
        <c:noMultiLvlLbl val="0"/>
      </c:catAx>
      <c:valAx>
        <c:axId val="1982988208"/>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2"/>
                    </a:solidFill>
                    <a:latin typeface="+mn-lt"/>
                    <a:ea typeface="+mn-ea"/>
                    <a:cs typeface="+mn-cs"/>
                  </a:defRPr>
                </a:pPr>
                <a:r>
                  <a:rPr lang="en-US" sz="1200" b="0" dirty="0" smtClean="0"/>
                  <a:t>Bins</a:t>
                </a:r>
              </a:p>
            </c:rich>
          </c:tx>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2"/>
                  </a:solidFill>
                  <a:latin typeface="+mn-lt"/>
                  <a:ea typeface="+mn-ea"/>
                  <a:cs typeface="+mn-cs"/>
                </a:defRPr>
              </a:pPr>
              <a:endParaRPr lang="en-US"/>
            </a:p>
          </c:txPr>
        </c:title>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19829868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23035003524192"/>
          <c:y val="0.0360036770151968"/>
          <c:w val="0.890957336539658"/>
          <c:h val="0.841428461563475"/>
        </c:manualLayout>
      </c:layout>
      <c:barChart>
        <c:barDir val="col"/>
        <c:grouping val="clustered"/>
        <c:varyColors val="0"/>
        <c:ser>
          <c:idx val="0"/>
          <c:order val="0"/>
          <c:tx>
            <c:strRef>
              <c:f>Sheet1!$B$3</c:f>
              <c:strCache>
                <c:ptCount val="1"/>
                <c:pt idx="0">
                  <c:v>&gt; 70%</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cat>
            <c:strRef>
              <c:f>Sheet1!$J$2:$P$2</c:f>
              <c:strCache>
                <c:ptCount val="7"/>
                <c:pt idx="0">
                  <c:v>metaBAT2</c:v>
                </c:pt>
                <c:pt idx="1">
                  <c:v>MaxBin2</c:v>
                </c:pt>
                <c:pt idx="2">
                  <c:v>CONCOCT</c:v>
                </c:pt>
                <c:pt idx="3">
                  <c:v>Binning_refiner</c:v>
                </c:pt>
                <c:pt idx="4">
                  <c:v>DAS_Tool</c:v>
                </c:pt>
                <c:pt idx="5">
                  <c:v>metaWRAP</c:v>
                </c:pt>
                <c:pt idx="6">
                  <c:v>metaWRAP reas.</c:v>
                </c:pt>
              </c:strCache>
            </c:strRef>
          </c:cat>
          <c:val>
            <c:numRef>
              <c:f>Sheet1!$J$3:$P$3</c:f>
              <c:numCache>
                <c:formatCode>General</c:formatCode>
                <c:ptCount val="7"/>
                <c:pt idx="0">
                  <c:v>104.0</c:v>
                </c:pt>
                <c:pt idx="1">
                  <c:v>67.0</c:v>
                </c:pt>
                <c:pt idx="2">
                  <c:v>77.0</c:v>
                </c:pt>
                <c:pt idx="3">
                  <c:v>96.0</c:v>
                </c:pt>
                <c:pt idx="4">
                  <c:v>99.0</c:v>
                </c:pt>
                <c:pt idx="5">
                  <c:v>133.0</c:v>
                </c:pt>
                <c:pt idx="6">
                  <c:v>145.0</c:v>
                </c:pt>
              </c:numCache>
            </c:numRef>
          </c:val>
        </c:ser>
        <c:ser>
          <c:idx val="1"/>
          <c:order val="1"/>
          <c:tx>
            <c:strRef>
              <c:f>Sheet1!$B$4</c:f>
              <c:strCache>
                <c:ptCount val="1"/>
                <c:pt idx="0">
                  <c:v>&gt; 80%</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cat>
            <c:strRef>
              <c:f>Sheet1!$J$2:$P$2</c:f>
              <c:strCache>
                <c:ptCount val="7"/>
                <c:pt idx="0">
                  <c:v>metaBAT2</c:v>
                </c:pt>
                <c:pt idx="1">
                  <c:v>MaxBin2</c:v>
                </c:pt>
                <c:pt idx="2">
                  <c:v>CONCOCT</c:v>
                </c:pt>
                <c:pt idx="3">
                  <c:v>Binning_refiner</c:v>
                </c:pt>
                <c:pt idx="4">
                  <c:v>DAS_Tool</c:v>
                </c:pt>
                <c:pt idx="5">
                  <c:v>metaWRAP</c:v>
                </c:pt>
                <c:pt idx="6">
                  <c:v>metaWRAP reas.</c:v>
                </c:pt>
              </c:strCache>
            </c:strRef>
          </c:cat>
          <c:val>
            <c:numRef>
              <c:f>Sheet1!$J$4:$P$4</c:f>
              <c:numCache>
                <c:formatCode>General</c:formatCode>
                <c:ptCount val="7"/>
                <c:pt idx="0">
                  <c:v>88.0</c:v>
                </c:pt>
                <c:pt idx="1">
                  <c:v>60.0</c:v>
                </c:pt>
                <c:pt idx="2">
                  <c:v>64.0</c:v>
                </c:pt>
                <c:pt idx="3">
                  <c:v>71.0</c:v>
                </c:pt>
                <c:pt idx="4">
                  <c:v>84.0</c:v>
                </c:pt>
                <c:pt idx="5">
                  <c:v>107.0</c:v>
                </c:pt>
                <c:pt idx="6">
                  <c:v>115.0</c:v>
                </c:pt>
              </c:numCache>
            </c:numRef>
          </c:val>
        </c:ser>
        <c:ser>
          <c:idx val="2"/>
          <c:order val="2"/>
          <c:tx>
            <c:strRef>
              <c:f>Sheet1!$B$5</c:f>
              <c:strCache>
                <c:ptCount val="1"/>
                <c:pt idx="0">
                  <c:v>&gt; 90%</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cat>
            <c:strRef>
              <c:f>Sheet1!$J$2:$P$2</c:f>
              <c:strCache>
                <c:ptCount val="7"/>
                <c:pt idx="0">
                  <c:v>metaBAT2</c:v>
                </c:pt>
                <c:pt idx="1">
                  <c:v>MaxBin2</c:v>
                </c:pt>
                <c:pt idx="2">
                  <c:v>CONCOCT</c:v>
                </c:pt>
                <c:pt idx="3">
                  <c:v>Binning_refiner</c:v>
                </c:pt>
                <c:pt idx="4">
                  <c:v>DAS_Tool</c:v>
                </c:pt>
                <c:pt idx="5">
                  <c:v>metaWRAP</c:v>
                </c:pt>
                <c:pt idx="6">
                  <c:v>metaWRAP reas.</c:v>
                </c:pt>
              </c:strCache>
            </c:strRef>
          </c:cat>
          <c:val>
            <c:numRef>
              <c:f>Sheet1!$J$5:$P$5</c:f>
              <c:numCache>
                <c:formatCode>General</c:formatCode>
                <c:ptCount val="7"/>
                <c:pt idx="0">
                  <c:v>54.0</c:v>
                </c:pt>
                <c:pt idx="1">
                  <c:v>50.0</c:v>
                </c:pt>
                <c:pt idx="2">
                  <c:v>49.0</c:v>
                </c:pt>
                <c:pt idx="3">
                  <c:v>37.0</c:v>
                </c:pt>
                <c:pt idx="4">
                  <c:v>63.0</c:v>
                </c:pt>
                <c:pt idx="5">
                  <c:v>76.0</c:v>
                </c:pt>
                <c:pt idx="6">
                  <c:v>78.0</c:v>
                </c:pt>
              </c:numCache>
            </c:numRef>
          </c:val>
        </c:ser>
        <c:ser>
          <c:idx val="3"/>
          <c:order val="3"/>
          <c:tx>
            <c:strRef>
              <c:f>Sheet1!$B$6</c:f>
              <c:strCache>
                <c:ptCount val="1"/>
                <c:pt idx="0">
                  <c:v>&gt; 95%</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cat>
            <c:strRef>
              <c:f>Sheet1!$J$2:$P$2</c:f>
              <c:strCache>
                <c:ptCount val="7"/>
                <c:pt idx="0">
                  <c:v>metaBAT2</c:v>
                </c:pt>
                <c:pt idx="1">
                  <c:v>MaxBin2</c:v>
                </c:pt>
                <c:pt idx="2">
                  <c:v>CONCOCT</c:v>
                </c:pt>
                <c:pt idx="3">
                  <c:v>Binning_refiner</c:v>
                </c:pt>
                <c:pt idx="4">
                  <c:v>DAS_Tool</c:v>
                </c:pt>
                <c:pt idx="5">
                  <c:v>metaWRAP</c:v>
                </c:pt>
                <c:pt idx="6">
                  <c:v>metaWRAP reas.</c:v>
                </c:pt>
              </c:strCache>
            </c:strRef>
          </c:cat>
          <c:val>
            <c:numRef>
              <c:f>Sheet1!$J$6:$P$6</c:f>
              <c:numCache>
                <c:formatCode>General</c:formatCode>
                <c:ptCount val="7"/>
                <c:pt idx="0">
                  <c:v>26.0</c:v>
                </c:pt>
                <c:pt idx="1">
                  <c:v>30.0</c:v>
                </c:pt>
                <c:pt idx="2">
                  <c:v>31.0</c:v>
                </c:pt>
                <c:pt idx="3">
                  <c:v>16.0</c:v>
                </c:pt>
                <c:pt idx="4">
                  <c:v>40.0</c:v>
                </c:pt>
                <c:pt idx="5">
                  <c:v>46.0</c:v>
                </c:pt>
                <c:pt idx="6">
                  <c:v>40.0</c:v>
                </c:pt>
              </c:numCache>
            </c:numRef>
          </c:val>
        </c:ser>
        <c:dLbls>
          <c:dLblPos val="inEnd"/>
          <c:showLegendKey val="0"/>
          <c:showVal val="1"/>
          <c:showCatName val="0"/>
          <c:showSerName val="0"/>
          <c:showPercent val="0"/>
          <c:showBubbleSize val="0"/>
        </c:dLbls>
        <c:gapWidth val="100"/>
        <c:overlap val="-24"/>
        <c:axId val="1983001408"/>
        <c:axId val="1983002816"/>
      </c:barChart>
      <c:catAx>
        <c:axId val="1983001408"/>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1983002816"/>
        <c:crosses val="autoZero"/>
        <c:auto val="1"/>
        <c:lblAlgn val="ctr"/>
        <c:lblOffset val="100"/>
        <c:noMultiLvlLbl val="0"/>
      </c:catAx>
      <c:valAx>
        <c:axId val="1983002816"/>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2"/>
                    </a:solidFill>
                    <a:latin typeface="+mn-lt"/>
                    <a:ea typeface="+mn-ea"/>
                    <a:cs typeface="+mn-cs"/>
                  </a:defRPr>
                </a:pPr>
                <a:r>
                  <a:rPr lang="en-US" sz="1200" b="0" dirty="0" smtClean="0"/>
                  <a:t>Bins</a:t>
                </a:r>
                <a:endParaRPr lang="en-US" sz="1200" b="0" dirty="0"/>
              </a:p>
            </c:rich>
          </c:tx>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2"/>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19830014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790948007794684"/>
          <c:y val="0.0288568739593137"/>
          <c:w val="0.898062892584684"/>
          <c:h val="0.712813784776442"/>
        </c:manualLayout>
      </c:layout>
      <c:barChart>
        <c:barDir val="col"/>
        <c:grouping val="clustered"/>
        <c:varyColors val="0"/>
        <c:ser>
          <c:idx val="0"/>
          <c:order val="0"/>
          <c:tx>
            <c:strRef>
              <c:f>Sheet1!$B$3</c:f>
              <c:strCache>
                <c:ptCount val="1"/>
                <c:pt idx="0">
                  <c:v>&gt; 70%</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cat>
            <c:strRef>
              <c:f>Sheet1!$Q$2:$W$2</c:f>
              <c:strCache>
                <c:ptCount val="7"/>
                <c:pt idx="0">
                  <c:v>metaBAT2</c:v>
                </c:pt>
                <c:pt idx="1">
                  <c:v>MaxBin2</c:v>
                </c:pt>
                <c:pt idx="2">
                  <c:v>CONCOCT</c:v>
                </c:pt>
                <c:pt idx="3">
                  <c:v>Binning_refiner</c:v>
                </c:pt>
                <c:pt idx="4">
                  <c:v>DAS_Tool</c:v>
                </c:pt>
                <c:pt idx="5">
                  <c:v>metaWRAP</c:v>
                </c:pt>
                <c:pt idx="6">
                  <c:v>metaWRAP reas.</c:v>
                </c:pt>
              </c:strCache>
            </c:strRef>
          </c:cat>
          <c:val>
            <c:numRef>
              <c:f>Sheet1!$Q$3:$W$3</c:f>
              <c:numCache>
                <c:formatCode>General</c:formatCode>
                <c:ptCount val="7"/>
                <c:pt idx="0">
                  <c:v>28.0</c:v>
                </c:pt>
                <c:pt idx="1">
                  <c:v>16.0</c:v>
                </c:pt>
                <c:pt idx="2">
                  <c:v>14.0</c:v>
                </c:pt>
                <c:pt idx="3">
                  <c:v>33.0</c:v>
                </c:pt>
                <c:pt idx="4">
                  <c:v>29.0</c:v>
                </c:pt>
                <c:pt idx="5">
                  <c:v>47.0</c:v>
                </c:pt>
                <c:pt idx="6">
                  <c:v>47.0</c:v>
                </c:pt>
              </c:numCache>
            </c:numRef>
          </c:val>
        </c:ser>
        <c:ser>
          <c:idx val="1"/>
          <c:order val="1"/>
          <c:tx>
            <c:strRef>
              <c:f>Sheet1!$B$4</c:f>
              <c:strCache>
                <c:ptCount val="1"/>
                <c:pt idx="0">
                  <c:v>&gt; 80%</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cat>
            <c:strRef>
              <c:f>Sheet1!$Q$2:$W$2</c:f>
              <c:strCache>
                <c:ptCount val="7"/>
                <c:pt idx="0">
                  <c:v>metaBAT2</c:v>
                </c:pt>
                <c:pt idx="1">
                  <c:v>MaxBin2</c:v>
                </c:pt>
                <c:pt idx="2">
                  <c:v>CONCOCT</c:v>
                </c:pt>
                <c:pt idx="3">
                  <c:v>Binning_refiner</c:v>
                </c:pt>
                <c:pt idx="4">
                  <c:v>DAS_Tool</c:v>
                </c:pt>
                <c:pt idx="5">
                  <c:v>metaWRAP</c:v>
                </c:pt>
                <c:pt idx="6">
                  <c:v>metaWRAP reas.</c:v>
                </c:pt>
              </c:strCache>
            </c:strRef>
          </c:cat>
          <c:val>
            <c:numRef>
              <c:f>Sheet1!$Q$4:$W$4</c:f>
              <c:numCache>
                <c:formatCode>General</c:formatCode>
                <c:ptCount val="7"/>
                <c:pt idx="0">
                  <c:v>23.0</c:v>
                </c:pt>
                <c:pt idx="1">
                  <c:v>11.0</c:v>
                </c:pt>
                <c:pt idx="2">
                  <c:v>9.0</c:v>
                </c:pt>
                <c:pt idx="3">
                  <c:v>21.0</c:v>
                </c:pt>
                <c:pt idx="4">
                  <c:v>23.0</c:v>
                </c:pt>
                <c:pt idx="5">
                  <c:v>30.0</c:v>
                </c:pt>
                <c:pt idx="6">
                  <c:v>30.0</c:v>
                </c:pt>
              </c:numCache>
            </c:numRef>
          </c:val>
        </c:ser>
        <c:ser>
          <c:idx val="2"/>
          <c:order val="2"/>
          <c:tx>
            <c:strRef>
              <c:f>Sheet1!$B$5</c:f>
              <c:strCache>
                <c:ptCount val="1"/>
                <c:pt idx="0">
                  <c:v>&gt; 90%</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cat>
            <c:strRef>
              <c:f>Sheet1!$Q$2:$W$2</c:f>
              <c:strCache>
                <c:ptCount val="7"/>
                <c:pt idx="0">
                  <c:v>metaBAT2</c:v>
                </c:pt>
                <c:pt idx="1">
                  <c:v>MaxBin2</c:v>
                </c:pt>
                <c:pt idx="2">
                  <c:v>CONCOCT</c:v>
                </c:pt>
                <c:pt idx="3">
                  <c:v>Binning_refiner</c:v>
                </c:pt>
                <c:pt idx="4">
                  <c:v>DAS_Tool</c:v>
                </c:pt>
                <c:pt idx="5">
                  <c:v>metaWRAP</c:v>
                </c:pt>
                <c:pt idx="6">
                  <c:v>metaWRAP reas.</c:v>
                </c:pt>
              </c:strCache>
            </c:strRef>
          </c:cat>
          <c:val>
            <c:numRef>
              <c:f>Sheet1!$Q$5:$W$5</c:f>
              <c:numCache>
                <c:formatCode>General</c:formatCode>
                <c:ptCount val="7"/>
                <c:pt idx="0">
                  <c:v>8.0</c:v>
                </c:pt>
                <c:pt idx="1">
                  <c:v>8.0</c:v>
                </c:pt>
                <c:pt idx="2">
                  <c:v>3.0</c:v>
                </c:pt>
                <c:pt idx="3">
                  <c:v>9.0</c:v>
                </c:pt>
                <c:pt idx="4">
                  <c:v>9.0</c:v>
                </c:pt>
                <c:pt idx="5">
                  <c:v>15.0</c:v>
                </c:pt>
                <c:pt idx="6">
                  <c:v>15.0</c:v>
                </c:pt>
              </c:numCache>
            </c:numRef>
          </c:val>
        </c:ser>
        <c:ser>
          <c:idx val="3"/>
          <c:order val="3"/>
          <c:tx>
            <c:strRef>
              <c:f>Sheet1!$B$6</c:f>
              <c:strCache>
                <c:ptCount val="1"/>
                <c:pt idx="0">
                  <c:v>&gt; 95%</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cat>
            <c:strRef>
              <c:f>Sheet1!$Q$2:$W$2</c:f>
              <c:strCache>
                <c:ptCount val="7"/>
                <c:pt idx="0">
                  <c:v>metaBAT2</c:v>
                </c:pt>
                <c:pt idx="1">
                  <c:v>MaxBin2</c:v>
                </c:pt>
                <c:pt idx="2">
                  <c:v>CONCOCT</c:v>
                </c:pt>
                <c:pt idx="3">
                  <c:v>Binning_refiner</c:v>
                </c:pt>
                <c:pt idx="4">
                  <c:v>DAS_Tool</c:v>
                </c:pt>
                <c:pt idx="5">
                  <c:v>metaWRAP</c:v>
                </c:pt>
                <c:pt idx="6">
                  <c:v>metaWRAP reas.</c:v>
                </c:pt>
              </c:strCache>
            </c:strRef>
          </c:cat>
          <c:val>
            <c:numRef>
              <c:f>Sheet1!$Q$6:$W$6</c:f>
              <c:numCache>
                <c:formatCode>General</c:formatCode>
                <c:ptCount val="7"/>
                <c:pt idx="0">
                  <c:v>5.0</c:v>
                </c:pt>
                <c:pt idx="1">
                  <c:v>4.0</c:v>
                </c:pt>
                <c:pt idx="2">
                  <c:v>1.0</c:v>
                </c:pt>
                <c:pt idx="3">
                  <c:v>5.0</c:v>
                </c:pt>
                <c:pt idx="4">
                  <c:v>4.0</c:v>
                </c:pt>
                <c:pt idx="5">
                  <c:v>6.0</c:v>
                </c:pt>
                <c:pt idx="6">
                  <c:v>6.0</c:v>
                </c:pt>
              </c:numCache>
            </c:numRef>
          </c:val>
        </c:ser>
        <c:dLbls>
          <c:dLblPos val="inEnd"/>
          <c:showLegendKey val="0"/>
          <c:showVal val="1"/>
          <c:showCatName val="0"/>
          <c:showSerName val="0"/>
          <c:showPercent val="0"/>
          <c:showBubbleSize val="0"/>
        </c:dLbls>
        <c:gapWidth val="100"/>
        <c:overlap val="-24"/>
        <c:axId val="1983042912"/>
        <c:axId val="1983045824"/>
      </c:barChart>
      <c:catAx>
        <c:axId val="1983042912"/>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1983045824"/>
        <c:crosses val="autoZero"/>
        <c:auto val="1"/>
        <c:lblAlgn val="ctr"/>
        <c:lblOffset val="100"/>
        <c:noMultiLvlLbl val="0"/>
      </c:catAx>
      <c:valAx>
        <c:axId val="1983045824"/>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2"/>
                    </a:solidFill>
                    <a:latin typeface="+mn-lt"/>
                    <a:ea typeface="+mn-ea"/>
                    <a:cs typeface="+mn-cs"/>
                  </a:defRPr>
                </a:pPr>
                <a:r>
                  <a:rPr lang="en-US" sz="1200" b="0" dirty="0" smtClean="0"/>
                  <a:t>Bins</a:t>
                </a:r>
                <a:endParaRPr lang="en-US" sz="1200" b="0" dirty="0"/>
              </a:p>
            </c:rich>
          </c:tx>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1983042912"/>
        <c:crosses val="autoZero"/>
        <c:crossBetween val="between"/>
      </c:valAx>
      <c:spPr>
        <a:noFill/>
        <a:ln>
          <a:noFill/>
        </a:ln>
        <a:effectLst/>
      </c:spPr>
    </c:plotArea>
    <c:legend>
      <c:legendPos val="b"/>
      <c:layout>
        <c:manualLayout>
          <c:xMode val="edge"/>
          <c:yMode val="edge"/>
          <c:x val="0.289632589970563"/>
          <c:y val="0.868468831676278"/>
          <c:w val="0.420734820058875"/>
          <c:h val="0.131531168323721"/>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357FB8-B78C-7345-A2B6-DE9B70CFCDB1}" type="datetimeFigureOut">
              <a:rPr lang="en-US" smtClean="0"/>
              <a:t>12/22/17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207665-BCA9-7B41-8085-97D5BBC9A0D2}" type="slidenum">
              <a:rPr lang="en-US" smtClean="0"/>
              <a:t>‹#›</a:t>
            </a:fld>
            <a:endParaRPr lang="en-US"/>
          </a:p>
        </p:txBody>
      </p:sp>
    </p:spTree>
    <p:extLst>
      <p:ext uri="{BB962C8B-B14F-4D97-AF65-F5344CB8AC3E}">
        <p14:creationId xmlns:p14="http://schemas.microsoft.com/office/powerpoint/2010/main" val="324383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a:t>
            </a:r>
            <a:r>
              <a:rPr lang="en-US" baseline="0" dirty="0" smtClean="0"/>
              <a:t> 5. Number of high purity bins (less than 5% contamination) extracted with 70%, 80%, 90%, and 95% completion using original binning software (metaBAT2, MaxBin2, and CONCOCT) and bin refining algorithms (</a:t>
            </a:r>
            <a:r>
              <a:rPr lang="en-US" baseline="0" dirty="0" err="1" smtClean="0"/>
              <a:t>Binning_refiner</a:t>
            </a:r>
            <a:r>
              <a:rPr lang="en-US" baseline="0" dirty="0" smtClean="0"/>
              <a:t>, </a:t>
            </a:r>
            <a:r>
              <a:rPr lang="en-US" baseline="0" dirty="0" err="1" smtClean="0"/>
              <a:t>DAS_Tool</a:t>
            </a:r>
            <a:r>
              <a:rPr lang="en-US" baseline="0" dirty="0" smtClean="0"/>
              <a:t>, metaWRAP, and metaWRAP with reassembly). Completion and contamination were estimated with </a:t>
            </a:r>
            <a:r>
              <a:rPr lang="en-US" baseline="0" dirty="0" err="1" smtClean="0"/>
              <a:t>CheckM</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9808BE16-2894-CB47-8B89-49BB5F20AD95}" type="slidenum">
              <a:rPr lang="en-US" smtClean="0"/>
              <a:t>1</a:t>
            </a:fld>
            <a:endParaRPr lang="en-US"/>
          </a:p>
        </p:txBody>
      </p:sp>
    </p:spTree>
    <p:extLst>
      <p:ext uri="{BB962C8B-B14F-4D97-AF65-F5344CB8AC3E}">
        <p14:creationId xmlns:p14="http://schemas.microsoft.com/office/powerpoint/2010/main" val="1215095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6. A: </a:t>
            </a:r>
            <a:r>
              <a:rPr lang="en-US" dirty="0" err="1" smtClean="0"/>
              <a:t>Blobplot</a:t>
            </a:r>
            <a:r>
              <a:rPr lang="en-US" baseline="0" dirty="0" smtClean="0"/>
              <a:t> visualization of three metagenomic data sets, showing the GC and average coverage of each contig in the assemblies, and annotated with (A) the taxonomy at the phylum level as determined by BLAST, and (B) the bins that they belong to. Only bins with a completion </a:t>
            </a:r>
            <a:r>
              <a:rPr lang="en-US" baseline="0" dirty="0" err="1" smtClean="0"/>
              <a:t>greather</a:t>
            </a:r>
            <a:r>
              <a:rPr lang="en-US" baseline="0" dirty="0" smtClean="0"/>
              <a:t> than 50% and contamination less than 10% are annotated.</a:t>
            </a:r>
            <a:endParaRPr lang="en-US" dirty="0"/>
          </a:p>
        </p:txBody>
      </p:sp>
      <p:sp>
        <p:nvSpPr>
          <p:cNvPr id="4" name="Slide Number Placeholder 3"/>
          <p:cNvSpPr>
            <a:spLocks noGrp="1"/>
          </p:cNvSpPr>
          <p:nvPr>
            <p:ph type="sldNum" sz="quarter" idx="10"/>
          </p:nvPr>
        </p:nvSpPr>
        <p:spPr/>
        <p:txBody>
          <a:bodyPr/>
          <a:lstStyle/>
          <a:p>
            <a:fld id="{9808BE16-2894-CB47-8B89-49BB5F20AD95}" type="slidenum">
              <a:rPr lang="en-US" smtClean="0"/>
              <a:t>2</a:t>
            </a:fld>
            <a:endParaRPr lang="en-US"/>
          </a:p>
        </p:txBody>
      </p:sp>
    </p:spTree>
    <p:extLst>
      <p:ext uri="{BB962C8B-B14F-4D97-AF65-F5344CB8AC3E}">
        <p14:creationId xmlns:p14="http://schemas.microsoft.com/office/powerpoint/2010/main" val="2081945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S5. Distribution of the taxonomy among Bacterial bins</a:t>
            </a:r>
            <a:r>
              <a:rPr lang="en-US" baseline="0" dirty="0" smtClean="0"/>
              <a:t> extracted from three different microbial communities using </a:t>
            </a:r>
            <a:r>
              <a:rPr lang="en-US" baseline="0" dirty="0" err="1" smtClean="0"/>
              <a:t>metaWRAP’s</a:t>
            </a:r>
            <a:r>
              <a:rPr lang="en-US" baseline="0" dirty="0" smtClean="0"/>
              <a:t> </a:t>
            </a:r>
            <a:r>
              <a:rPr lang="en-US" baseline="0" dirty="0" err="1" smtClean="0"/>
              <a:t>Bin_refinement</a:t>
            </a:r>
            <a:r>
              <a:rPr lang="en-US" baseline="0" dirty="0" smtClean="0"/>
              <a:t> module. Taxonomy estimated with </a:t>
            </a:r>
            <a:r>
              <a:rPr lang="en-US" baseline="0" dirty="0" err="1" smtClean="0"/>
              <a:t>metaWRAP’s</a:t>
            </a:r>
            <a:r>
              <a:rPr lang="en-US" baseline="0" dirty="0" smtClean="0"/>
              <a:t> </a:t>
            </a:r>
            <a:r>
              <a:rPr lang="en-US" baseline="0" dirty="0" err="1" smtClean="0"/>
              <a:t>Classify_bins</a:t>
            </a:r>
            <a:r>
              <a:rPr lang="en-US" baseline="0" dirty="0" smtClean="0"/>
              <a:t> module.</a:t>
            </a:r>
            <a:endParaRPr lang="en-US" dirty="0"/>
          </a:p>
        </p:txBody>
      </p:sp>
      <p:sp>
        <p:nvSpPr>
          <p:cNvPr id="4" name="Slide Number Placeholder 3"/>
          <p:cNvSpPr>
            <a:spLocks noGrp="1"/>
          </p:cNvSpPr>
          <p:nvPr>
            <p:ph type="sldNum" sz="quarter" idx="10"/>
          </p:nvPr>
        </p:nvSpPr>
        <p:spPr/>
        <p:txBody>
          <a:bodyPr/>
          <a:lstStyle/>
          <a:p>
            <a:fld id="{9808BE16-2894-CB47-8B89-49BB5F20AD95}" type="slidenum">
              <a:rPr lang="en-US" smtClean="0"/>
              <a:t>3</a:t>
            </a:fld>
            <a:endParaRPr lang="en-US"/>
          </a:p>
        </p:txBody>
      </p:sp>
    </p:spTree>
    <p:extLst>
      <p:ext uri="{BB962C8B-B14F-4D97-AF65-F5344CB8AC3E}">
        <p14:creationId xmlns:p14="http://schemas.microsoft.com/office/powerpoint/2010/main" val="1678087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BB71D36-4CE4-1843-8BFB-CBC045A54C63}" type="datetimeFigureOut">
              <a:rPr lang="en-US" smtClean="0"/>
              <a:t>12/22/17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1902453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B71D36-4CE4-1843-8BFB-CBC045A54C63}" type="datetimeFigureOut">
              <a:rPr lang="en-US" smtClean="0"/>
              <a:t>12/22/17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449482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B71D36-4CE4-1843-8BFB-CBC045A54C63}" type="datetimeFigureOut">
              <a:rPr lang="en-US" smtClean="0"/>
              <a:t>12/22/17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1748643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B71D36-4CE4-1843-8BFB-CBC045A54C63}" type="datetimeFigureOut">
              <a:rPr lang="en-US" smtClean="0"/>
              <a:t>12/22/17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1090818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B71D36-4CE4-1843-8BFB-CBC045A54C63}" type="datetimeFigureOut">
              <a:rPr lang="en-US" smtClean="0"/>
              <a:t>12/22/17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1226345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BB71D36-4CE4-1843-8BFB-CBC045A54C63}" type="datetimeFigureOut">
              <a:rPr lang="en-US" smtClean="0"/>
              <a:t>12/22/17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17839052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BB71D36-4CE4-1843-8BFB-CBC045A54C63}" type="datetimeFigureOut">
              <a:rPr lang="en-US" smtClean="0"/>
              <a:t>12/22/17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1075971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BB71D36-4CE4-1843-8BFB-CBC045A54C63}" type="datetimeFigureOut">
              <a:rPr lang="en-US" smtClean="0"/>
              <a:t>12/22/17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2036138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B71D36-4CE4-1843-8BFB-CBC045A54C63}" type="datetimeFigureOut">
              <a:rPr lang="en-US" smtClean="0"/>
              <a:t>12/22/17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1220509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B71D36-4CE4-1843-8BFB-CBC045A54C63}" type="datetimeFigureOut">
              <a:rPr lang="en-US" smtClean="0"/>
              <a:t>12/22/17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346025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B71D36-4CE4-1843-8BFB-CBC045A54C63}" type="datetimeFigureOut">
              <a:rPr lang="en-US" smtClean="0"/>
              <a:t>12/22/17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2720558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B71D36-4CE4-1843-8BFB-CBC045A54C63}" type="datetimeFigureOut">
              <a:rPr lang="en-US" smtClean="0"/>
              <a:t>12/22/17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BE8D84-2F25-514C-AB16-718DC6C5F211}" type="slidenum">
              <a:rPr lang="en-US" smtClean="0"/>
              <a:t>‹#›</a:t>
            </a:fld>
            <a:endParaRPr lang="en-US"/>
          </a:p>
        </p:txBody>
      </p:sp>
    </p:spTree>
    <p:extLst>
      <p:ext uri="{BB962C8B-B14F-4D97-AF65-F5344CB8AC3E}">
        <p14:creationId xmlns:p14="http://schemas.microsoft.com/office/powerpoint/2010/main" val="16787970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5" Type="http://schemas.openxmlformats.org/officeDocument/2006/relationships/chart" Target="../charts/chart3.xm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5" Type="http://schemas.openxmlformats.org/officeDocument/2006/relationships/image" Target="../media/image3.tiff"/><Relationship Id="rId6" Type="http://schemas.openxmlformats.org/officeDocument/2006/relationships/image" Target="../media/image4.tiff"/><Relationship Id="rId7" Type="http://schemas.openxmlformats.org/officeDocument/2006/relationships/image" Target="../media/image5.tiff"/><Relationship Id="rId8" Type="http://schemas.openxmlformats.org/officeDocument/2006/relationships/image" Target="../media/image6.tiff"/><Relationship Id="rId9" Type="http://schemas.openxmlformats.org/officeDocument/2006/relationships/image" Target="../media/image7.tiff"/><Relationship Id="rId10"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5"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extLst/>
          </p:nvPr>
        </p:nvGraphicFramePr>
        <p:xfrm>
          <a:off x="2688879" y="126750"/>
          <a:ext cx="6174464" cy="199176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a:graphicFrameLocks/>
          </p:cNvGraphicFramePr>
          <p:nvPr>
            <p:extLst/>
          </p:nvPr>
        </p:nvGraphicFramePr>
        <p:xfrm>
          <a:off x="2688879" y="2209046"/>
          <a:ext cx="6174464" cy="219093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p:cNvGraphicFramePr>
            <a:graphicFrameLocks/>
          </p:cNvGraphicFramePr>
          <p:nvPr>
            <p:extLst/>
          </p:nvPr>
        </p:nvGraphicFramePr>
        <p:xfrm>
          <a:off x="2688879" y="4399984"/>
          <a:ext cx="6174464" cy="2372008"/>
        </p:xfrm>
        <a:graphic>
          <a:graphicData uri="http://schemas.openxmlformats.org/drawingml/2006/chart">
            <c:chart xmlns:c="http://schemas.openxmlformats.org/drawingml/2006/chart" xmlns:r="http://schemas.openxmlformats.org/officeDocument/2006/relationships" r:id="rId5"/>
          </a:graphicData>
        </a:graphic>
      </p:graphicFrame>
      <p:sp>
        <p:nvSpPr>
          <p:cNvPr id="8" name="TextBox 7"/>
          <p:cNvSpPr txBox="1"/>
          <p:nvPr/>
        </p:nvSpPr>
        <p:spPr>
          <a:xfrm rot="16200000">
            <a:off x="1981119" y="843392"/>
            <a:ext cx="953851" cy="461665"/>
          </a:xfrm>
          <a:prstGeom prst="rect">
            <a:avLst/>
          </a:prstGeom>
          <a:noFill/>
        </p:spPr>
        <p:txBody>
          <a:bodyPr wrap="none" rtlCol="0">
            <a:spAutoFit/>
          </a:bodyPr>
          <a:lstStyle/>
          <a:p>
            <a:r>
              <a:rPr lang="en-US" sz="2400" dirty="0" smtClean="0"/>
              <a:t>Water</a:t>
            </a:r>
            <a:endParaRPr lang="en-US" sz="2400" dirty="0"/>
          </a:p>
        </p:txBody>
      </p:sp>
      <p:sp>
        <p:nvSpPr>
          <p:cNvPr id="9" name="TextBox 8"/>
          <p:cNvSpPr txBox="1"/>
          <p:nvPr/>
        </p:nvSpPr>
        <p:spPr>
          <a:xfrm rot="16200000">
            <a:off x="2136484" y="3165663"/>
            <a:ext cx="643125" cy="461665"/>
          </a:xfrm>
          <a:prstGeom prst="rect">
            <a:avLst/>
          </a:prstGeom>
          <a:noFill/>
        </p:spPr>
        <p:txBody>
          <a:bodyPr wrap="none" rtlCol="0">
            <a:spAutoFit/>
          </a:bodyPr>
          <a:lstStyle/>
          <a:p>
            <a:r>
              <a:rPr lang="en-US" sz="2400" smtClean="0"/>
              <a:t>Gut</a:t>
            </a:r>
            <a:endParaRPr lang="en-US" sz="2400" dirty="0"/>
          </a:p>
        </p:txBody>
      </p:sp>
      <p:sp>
        <p:nvSpPr>
          <p:cNvPr id="10" name="TextBox 9"/>
          <p:cNvSpPr txBox="1"/>
          <p:nvPr/>
        </p:nvSpPr>
        <p:spPr>
          <a:xfrm rot="16200000">
            <a:off x="2143696" y="5286003"/>
            <a:ext cx="628698" cy="461665"/>
          </a:xfrm>
          <a:prstGeom prst="rect">
            <a:avLst/>
          </a:prstGeom>
          <a:noFill/>
        </p:spPr>
        <p:txBody>
          <a:bodyPr wrap="none" rtlCol="0">
            <a:spAutoFit/>
          </a:bodyPr>
          <a:lstStyle/>
          <a:p>
            <a:r>
              <a:rPr lang="en-US" sz="2400" smtClean="0"/>
              <a:t>Soil</a:t>
            </a:r>
            <a:endParaRPr lang="en-US" sz="2400" dirty="0"/>
          </a:p>
        </p:txBody>
      </p:sp>
    </p:spTree>
    <p:extLst>
      <p:ext uri="{BB962C8B-B14F-4D97-AF65-F5344CB8AC3E}">
        <p14:creationId xmlns:p14="http://schemas.microsoft.com/office/powerpoint/2010/main" val="15925092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2105416" y="194650"/>
            <a:ext cx="445595" cy="553998"/>
          </a:xfrm>
          <a:prstGeom prst="rect">
            <a:avLst/>
          </a:prstGeom>
          <a:noFill/>
        </p:spPr>
        <p:txBody>
          <a:bodyPr wrap="square" rtlCol="0">
            <a:spAutoFit/>
          </a:bodyPr>
          <a:lstStyle/>
          <a:p>
            <a:r>
              <a:rPr lang="en-US" sz="3000" smtClean="0"/>
              <a:t>A</a:t>
            </a:r>
            <a:endParaRPr lang="en-US" sz="3000" dirty="0"/>
          </a:p>
        </p:txBody>
      </p:sp>
      <p:sp>
        <p:nvSpPr>
          <p:cNvPr id="30" name="TextBox 29"/>
          <p:cNvSpPr txBox="1"/>
          <p:nvPr/>
        </p:nvSpPr>
        <p:spPr>
          <a:xfrm>
            <a:off x="2105415" y="3533618"/>
            <a:ext cx="445595" cy="553998"/>
          </a:xfrm>
          <a:prstGeom prst="rect">
            <a:avLst/>
          </a:prstGeom>
          <a:noFill/>
        </p:spPr>
        <p:txBody>
          <a:bodyPr wrap="square" rtlCol="0">
            <a:spAutoFit/>
          </a:bodyPr>
          <a:lstStyle/>
          <a:p>
            <a:r>
              <a:rPr lang="en-US" sz="3000" dirty="0" smtClean="0"/>
              <a:t>B</a:t>
            </a:r>
            <a:endParaRPr lang="en-US" sz="3000" dirty="0"/>
          </a:p>
        </p:txBody>
      </p:sp>
      <p:pic>
        <p:nvPicPr>
          <p:cNvPr id="9" name="Picture 8"/>
          <p:cNvPicPr>
            <a:picLocks noChangeAspect="1"/>
          </p:cNvPicPr>
          <p:nvPr/>
        </p:nvPicPr>
        <p:blipFill rotWithShape="1">
          <a:blip r:embed="rId3"/>
          <a:srcRect l="8988" t="4796"/>
          <a:stretch/>
        </p:blipFill>
        <p:spPr>
          <a:xfrm>
            <a:off x="6895201" y="3641547"/>
            <a:ext cx="2108315" cy="2425971"/>
          </a:xfrm>
          <a:prstGeom prst="rect">
            <a:avLst/>
          </a:prstGeom>
          <a:ln>
            <a:noFill/>
          </a:ln>
        </p:spPr>
      </p:pic>
      <p:pic>
        <p:nvPicPr>
          <p:cNvPr id="10" name="Picture 9"/>
          <p:cNvPicPr>
            <a:picLocks noChangeAspect="1"/>
          </p:cNvPicPr>
          <p:nvPr/>
        </p:nvPicPr>
        <p:blipFill rotWithShape="1">
          <a:blip r:embed="rId4"/>
          <a:srcRect t="4672"/>
          <a:stretch/>
        </p:blipFill>
        <p:spPr>
          <a:xfrm>
            <a:off x="2464618" y="3634928"/>
            <a:ext cx="2322544" cy="2435444"/>
          </a:xfrm>
          <a:prstGeom prst="rect">
            <a:avLst/>
          </a:prstGeom>
          <a:ln>
            <a:noFill/>
          </a:ln>
        </p:spPr>
      </p:pic>
      <p:pic>
        <p:nvPicPr>
          <p:cNvPr id="11" name="Picture 10"/>
          <p:cNvPicPr>
            <a:picLocks noChangeAspect="1"/>
          </p:cNvPicPr>
          <p:nvPr/>
        </p:nvPicPr>
        <p:blipFill rotWithShape="1">
          <a:blip r:embed="rId5"/>
          <a:srcRect l="9266" t="4671"/>
          <a:stretch/>
        </p:blipFill>
        <p:spPr>
          <a:xfrm>
            <a:off x="4787162" y="3641546"/>
            <a:ext cx="2107451" cy="2435581"/>
          </a:xfrm>
          <a:prstGeom prst="rect">
            <a:avLst/>
          </a:prstGeom>
          <a:ln>
            <a:noFill/>
          </a:ln>
        </p:spPr>
      </p:pic>
      <p:pic>
        <p:nvPicPr>
          <p:cNvPr id="14" name="Picture 13"/>
          <p:cNvPicPr>
            <a:picLocks noChangeAspect="1"/>
          </p:cNvPicPr>
          <p:nvPr/>
        </p:nvPicPr>
        <p:blipFill rotWithShape="1">
          <a:blip r:embed="rId6"/>
          <a:srcRect t="5009"/>
          <a:stretch/>
        </p:blipFill>
        <p:spPr>
          <a:xfrm>
            <a:off x="2464616" y="607600"/>
            <a:ext cx="2340654" cy="2445744"/>
          </a:xfrm>
          <a:prstGeom prst="rect">
            <a:avLst/>
          </a:prstGeom>
          <a:ln>
            <a:noFill/>
          </a:ln>
        </p:spPr>
      </p:pic>
      <p:pic>
        <p:nvPicPr>
          <p:cNvPr id="15" name="Picture 14"/>
          <p:cNvPicPr>
            <a:picLocks noChangeAspect="1"/>
          </p:cNvPicPr>
          <p:nvPr/>
        </p:nvPicPr>
        <p:blipFill rotWithShape="1">
          <a:blip r:embed="rId7"/>
          <a:srcRect l="9520" t="4807"/>
          <a:stretch/>
        </p:blipFill>
        <p:spPr>
          <a:xfrm>
            <a:off x="4781267" y="607600"/>
            <a:ext cx="2113346" cy="2445744"/>
          </a:xfrm>
          <a:prstGeom prst="rect">
            <a:avLst/>
          </a:prstGeom>
          <a:ln>
            <a:noFill/>
          </a:ln>
        </p:spPr>
      </p:pic>
      <p:pic>
        <p:nvPicPr>
          <p:cNvPr id="16" name="Picture 15"/>
          <p:cNvPicPr>
            <a:picLocks noChangeAspect="1"/>
          </p:cNvPicPr>
          <p:nvPr/>
        </p:nvPicPr>
        <p:blipFill rotWithShape="1">
          <a:blip r:embed="rId8"/>
          <a:srcRect l="9447" t="5065"/>
          <a:stretch/>
        </p:blipFill>
        <p:spPr>
          <a:xfrm>
            <a:off x="6871184" y="581433"/>
            <a:ext cx="2143479" cy="2471912"/>
          </a:xfrm>
          <a:prstGeom prst="rect">
            <a:avLst/>
          </a:prstGeom>
          <a:ln>
            <a:noFill/>
          </a:ln>
        </p:spPr>
      </p:pic>
      <p:pic>
        <p:nvPicPr>
          <p:cNvPr id="29" name="Picture 28"/>
          <p:cNvPicPr>
            <a:picLocks noChangeAspect="1"/>
          </p:cNvPicPr>
          <p:nvPr/>
        </p:nvPicPr>
        <p:blipFill rotWithShape="1">
          <a:blip r:embed="rId9"/>
          <a:srcRect r="-271"/>
          <a:stretch/>
        </p:blipFill>
        <p:spPr>
          <a:xfrm>
            <a:off x="2328212" y="3070463"/>
            <a:ext cx="6538899" cy="574963"/>
          </a:xfrm>
          <a:prstGeom prst="rect">
            <a:avLst/>
          </a:prstGeom>
          <a:ln>
            <a:noFill/>
          </a:ln>
        </p:spPr>
      </p:pic>
      <p:pic>
        <p:nvPicPr>
          <p:cNvPr id="31" name="Picture 30"/>
          <p:cNvPicPr>
            <a:picLocks noChangeAspect="1"/>
          </p:cNvPicPr>
          <p:nvPr/>
        </p:nvPicPr>
        <p:blipFill rotWithShape="1">
          <a:blip r:embed="rId10"/>
          <a:srcRect l="-1254" r="-274"/>
          <a:stretch/>
        </p:blipFill>
        <p:spPr>
          <a:xfrm>
            <a:off x="2328212" y="6067518"/>
            <a:ext cx="6538899" cy="510129"/>
          </a:xfrm>
          <a:prstGeom prst="rect">
            <a:avLst/>
          </a:prstGeom>
          <a:ln>
            <a:noFill/>
          </a:ln>
        </p:spPr>
      </p:pic>
      <p:sp>
        <p:nvSpPr>
          <p:cNvPr id="17" name="TextBox 16"/>
          <p:cNvSpPr txBox="1"/>
          <p:nvPr/>
        </p:nvSpPr>
        <p:spPr>
          <a:xfrm>
            <a:off x="3107609" y="165708"/>
            <a:ext cx="953851" cy="461665"/>
          </a:xfrm>
          <a:prstGeom prst="rect">
            <a:avLst/>
          </a:prstGeom>
          <a:noFill/>
        </p:spPr>
        <p:txBody>
          <a:bodyPr wrap="none" rtlCol="0">
            <a:spAutoFit/>
          </a:bodyPr>
          <a:lstStyle/>
          <a:p>
            <a:r>
              <a:rPr lang="en-US" sz="2400" dirty="0" smtClean="0"/>
              <a:t>Water</a:t>
            </a:r>
            <a:endParaRPr lang="en-US" sz="2400" dirty="0"/>
          </a:p>
        </p:txBody>
      </p:sp>
      <p:sp>
        <p:nvSpPr>
          <p:cNvPr id="32" name="TextBox 31"/>
          <p:cNvSpPr txBox="1"/>
          <p:nvPr/>
        </p:nvSpPr>
        <p:spPr>
          <a:xfrm>
            <a:off x="5412503" y="176206"/>
            <a:ext cx="643125" cy="461665"/>
          </a:xfrm>
          <a:prstGeom prst="rect">
            <a:avLst/>
          </a:prstGeom>
          <a:noFill/>
        </p:spPr>
        <p:txBody>
          <a:bodyPr wrap="none" rtlCol="0">
            <a:spAutoFit/>
          </a:bodyPr>
          <a:lstStyle/>
          <a:p>
            <a:r>
              <a:rPr lang="en-US" sz="2400" smtClean="0"/>
              <a:t>Gut</a:t>
            </a:r>
            <a:endParaRPr lang="en-US" sz="2400" dirty="0"/>
          </a:p>
        </p:txBody>
      </p:sp>
      <p:sp>
        <p:nvSpPr>
          <p:cNvPr id="33" name="TextBox 32"/>
          <p:cNvSpPr txBox="1"/>
          <p:nvPr/>
        </p:nvSpPr>
        <p:spPr>
          <a:xfrm>
            <a:off x="7614420" y="176206"/>
            <a:ext cx="628698" cy="461665"/>
          </a:xfrm>
          <a:prstGeom prst="rect">
            <a:avLst/>
          </a:prstGeom>
          <a:noFill/>
        </p:spPr>
        <p:txBody>
          <a:bodyPr wrap="none" rtlCol="0">
            <a:spAutoFit/>
          </a:bodyPr>
          <a:lstStyle/>
          <a:p>
            <a:r>
              <a:rPr lang="en-US" sz="2400" smtClean="0"/>
              <a:t>Soil</a:t>
            </a:r>
            <a:endParaRPr lang="en-US" sz="2400" dirty="0"/>
          </a:p>
        </p:txBody>
      </p:sp>
      <p:sp>
        <p:nvSpPr>
          <p:cNvPr id="18" name="Rectangle 17"/>
          <p:cNvSpPr/>
          <p:nvPr/>
        </p:nvSpPr>
        <p:spPr>
          <a:xfrm>
            <a:off x="2094268" y="3645062"/>
            <a:ext cx="6909248" cy="29427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34" name="Rectangle 33"/>
          <p:cNvSpPr/>
          <p:nvPr/>
        </p:nvSpPr>
        <p:spPr>
          <a:xfrm>
            <a:off x="2091868" y="194650"/>
            <a:ext cx="6909248" cy="34435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Tree>
    <p:extLst>
      <p:ext uri="{BB962C8B-B14F-4D97-AF65-F5344CB8AC3E}">
        <p14:creationId xmlns:p14="http://schemas.microsoft.com/office/powerpoint/2010/main" val="16919684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clrChange>
              <a:clrFrom>
                <a:srgbClr val="FFFFFF"/>
              </a:clrFrom>
              <a:clrTo>
                <a:srgbClr val="FFFFFF">
                  <a:alpha val="0"/>
                </a:srgbClr>
              </a:clrTo>
            </a:clrChange>
          </a:blip>
          <a:stretch>
            <a:fillRect/>
          </a:stretch>
        </p:blipFill>
        <p:spPr>
          <a:xfrm>
            <a:off x="385311" y="1828800"/>
            <a:ext cx="4457575" cy="3666565"/>
          </a:xfrm>
          <a:prstGeom prst="rect">
            <a:avLst/>
          </a:prstGeom>
        </p:spPr>
      </p:pic>
      <p:pic>
        <p:nvPicPr>
          <p:cNvPr id="5" name="Picture 4"/>
          <p:cNvPicPr>
            <a:picLocks noChangeAspect="1"/>
          </p:cNvPicPr>
          <p:nvPr/>
        </p:nvPicPr>
        <p:blipFill>
          <a:blip r:embed="rId4">
            <a:clrChange>
              <a:clrFrom>
                <a:srgbClr val="FFFFFF"/>
              </a:clrFrom>
              <a:clrTo>
                <a:srgbClr val="FFFFFF">
                  <a:alpha val="0"/>
                </a:srgbClr>
              </a:clrTo>
            </a:clrChange>
          </a:blip>
          <a:stretch>
            <a:fillRect/>
          </a:stretch>
        </p:blipFill>
        <p:spPr>
          <a:xfrm>
            <a:off x="3925511" y="1749425"/>
            <a:ext cx="4023490" cy="3980329"/>
          </a:xfrm>
          <a:prstGeom prst="rect">
            <a:avLst/>
          </a:prstGeom>
        </p:spPr>
      </p:pic>
      <p:pic>
        <p:nvPicPr>
          <p:cNvPr id="6" name="Picture 5"/>
          <p:cNvPicPr>
            <a:picLocks noChangeAspect="1"/>
          </p:cNvPicPr>
          <p:nvPr/>
        </p:nvPicPr>
        <p:blipFill>
          <a:blip r:embed="rId5">
            <a:clrChange>
              <a:clrFrom>
                <a:srgbClr val="FFFFFF"/>
              </a:clrFrom>
              <a:clrTo>
                <a:srgbClr val="FFFFFF">
                  <a:alpha val="0"/>
                </a:srgbClr>
              </a:clrTo>
            </a:clrChange>
          </a:blip>
          <a:stretch>
            <a:fillRect/>
          </a:stretch>
        </p:blipFill>
        <p:spPr>
          <a:xfrm>
            <a:off x="7295070" y="2045260"/>
            <a:ext cx="4194131" cy="3520513"/>
          </a:xfrm>
          <a:prstGeom prst="rect">
            <a:avLst/>
          </a:prstGeom>
        </p:spPr>
      </p:pic>
      <p:sp>
        <p:nvSpPr>
          <p:cNvPr id="7" name="TextBox 6"/>
          <p:cNvSpPr txBox="1"/>
          <p:nvPr/>
        </p:nvSpPr>
        <p:spPr>
          <a:xfrm>
            <a:off x="1412180" y="1363578"/>
            <a:ext cx="2258695" cy="461665"/>
          </a:xfrm>
          <a:prstGeom prst="rect">
            <a:avLst/>
          </a:prstGeom>
          <a:noFill/>
        </p:spPr>
        <p:txBody>
          <a:bodyPr wrap="none" rtlCol="0">
            <a:spAutoFit/>
          </a:bodyPr>
          <a:lstStyle/>
          <a:p>
            <a:r>
              <a:rPr lang="en-US" sz="2400" smtClean="0"/>
              <a:t>Water (235 bins)</a:t>
            </a:r>
            <a:endParaRPr lang="en-US" sz="2400" dirty="0"/>
          </a:p>
        </p:txBody>
      </p:sp>
      <p:sp>
        <p:nvSpPr>
          <p:cNvPr id="8" name="TextBox 7"/>
          <p:cNvSpPr txBox="1"/>
          <p:nvPr/>
        </p:nvSpPr>
        <p:spPr>
          <a:xfrm>
            <a:off x="4842886" y="1363577"/>
            <a:ext cx="1947969" cy="461665"/>
          </a:xfrm>
          <a:prstGeom prst="rect">
            <a:avLst/>
          </a:prstGeom>
          <a:noFill/>
        </p:spPr>
        <p:txBody>
          <a:bodyPr wrap="none" rtlCol="0">
            <a:spAutoFit/>
          </a:bodyPr>
          <a:lstStyle/>
          <a:p>
            <a:r>
              <a:rPr lang="en-US" sz="2400" smtClean="0"/>
              <a:t>Gut (147 bins)</a:t>
            </a:r>
            <a:endParaRPr lang="en-US" sz="2400" dirty="0"/>
          </a:p>
        </p:txBody>
      </p:sp>
      <p:sp>
        <p:nvSpPr>
          <p:cNvPr id="9" name="TextBox 8"/>
          <p:cNvSpPr txBox="1"/>
          <p:nvPr/>
        </p:nvSpPr>
        <p:spPr>
          <a:xfrm>
            <a:off x="8248444" y="1363577"/>
            <a:ext cx="1933543" cy="461665"/>
          </a:xfrm>
          <a:prstGeom prst="rect">
            <a:avLst/>
          </a:prstGeom>
          <a:noFill/>
        </p:spPr>
        <p:txBody>
          <a:bodyPr wrap="none" rtlCol="0">
            <a:spAutoFit/>
          </a:bodyPr>
          <a:lstStyle/>
          <a:p>
            <a:r>
              <a:rPr lang="en-US" sz="2400" smtClean="0"/>
              <a:t>Soil (134 bins)</a:t>
            </a:r>
            <a:endParaRPr lang="en-US" sz="2400" dirty="0"/>
          </a:p>
        </p:txBody>
      </p:sp>
      <p:sp>
        <p:nvSpPr>
          <p:cNvPr id="10" name="Rectangle 9"/>
          <p:cNvSpPr/>
          <p:nvPr/>
        </p:nvSpPr>
        <p:spPr>
          <a:xfrm>
            <a:off x="519953" y="1255058"/>
            <a:ext cx="10865223" cy="42403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Tree>
    <p:extLst>
      <p:ext uri="{BB962C8B-B14F-4D97-AF65-F5344CB8AC3E}">
        <p14:creationId xmlns:p14="http://schemas.microsoft.com/office/powerpoint/2010/main" val="16249954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192</Words>
  <Application>Microsoft Macintosh PowerPoint</Application>
  <PresentationFormat>Widescreen</PresentationFormat>
  <Paragraphs>20</Paragraphs>
  <Slides>3</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vt:i4>
      </vt:variant>
    </vt:vector>
  </HeadingPairs>
  <TitlesOfParts>
    <vt:vector size="7" baseType="lpstr">
      <vt:lpstr>Calibri</vt:lpstr>
      <vt:lpstr>Calibri Light</vt:lpstr>
      <vt:lpstr>Arial</vt:lpstr>
      <vt:lpstr>Office Theme</vt:lpstr>
      <vt:lpstr>PowerPoint Presentation</vt:lpstr>
      <vt:lpstr>PowerPoint Presentation</vt:lpstr>
      <vt:lpstr>PowerPoint Presentation</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German Uritskiy</dc:creator>
  <cp:lastModifiedBy>German Uritskiy</cp:lastModifiedBy>
  <cp:revision>1</cp:revision>
  <dcterms:created xsi:type="dcterms:W3CDTF">2017-12-22T15:10:55Z</dcterms:created>
  <dcterms:modified xsi:type="dcterms:W3CDTF">2017-12-22T15:11:12Z</dcterms:modified>
</cp:coreProperties>
</file>